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0" r:id="rId2"/>
    <p:sldId id="264" r:id="rId3"/>
    <p:sldId id="403" r:id="rId4"/>
    <p:sldId id="378" r:id="rId5"/>
    <p:sldId id="381" r:id="rId6"/>
    <p:sldId id="379" r:id="rId7"/>
    <p:sldId id="390" r:id="rId8"/>
    <p:sldId id="394" r:id="rId9"/>
    <p:sldId id="382" r:id="rId10"/>
    <p:sldId id="383" r:id="rId11"/>
    <p:sldId id="385" r:id="rId12"/>
    <p:sldId id="395" r:id="rId13"/>
    <p:sldId id="386" r:id="rId14"/>
    <p:sldId id="404" r:id="rId15"/>
    <p:sldId id="400" r:id="rId16"/>
    <p:sldId id="402" r:id="rId17"/>
    <p:sldId id="391" r:id="rId18"/>
    <p:sldId id="387" r:id="rId19"/>
    <p:sldId id="396" r:id="rId20"/>
    <p:sldId id="397" r:id="rId21"/>
    <p:sldId id="398" r:id="rId22"/>
    <p:sldId id="392" r:id="rId23"/>
    <p:sldId id="399" r:id="rId24"/>
    <p:sldId id="267" r:id="rId2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6DF"/>
    <a:srgbClr val="F06510"/>
    <a:srgbClr val="FEC200"/>
    <a:srgbClr val="E6AF00"/>
    <a:srgbClr val="FB85D4"/>
    <a:srgbClr val="424242"/>
    <a:srgbClr val="18CAC2"/>
    <a:srgbClr val="D9D9D9"/>
    <a:srgbClr val="8FAADC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5405" autoAdjust="0"/>
  </p:normalViewPr>
  <p:slideViewPr>
    <p:cSldViewPr showGuides="1">
      <p:cViewPr varScale="1">
        <p:scale>
          <a:sx n="68" d="100"/>
          <a:sy n="68" d="100"/>
        </p:scale>
        <p:origin x="660" y="60"/>
      </p:cViewPr>
      <p:guideLst>
        <p:guide orient="horz" pos="2160"/>
        <p:guide pos="3840"/>
        <p:guide pos="393"/>
        <p:guide pos="72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410A-F33F-4AB4-852F-D1CE6502B2C4}" type="datetimeFigureOut">
              <a:rPr lang="vi-VN" smtClean="0"/>
              <a:pPr/>
              <a:t>27/02/2024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A3FDB-E1FF-41D5-9DDE-74331BAB0A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31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886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657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99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157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373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067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273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639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023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28579"/>
            <a:ext cx="11471920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6023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790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93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/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02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5"/>
          <p:cNvGrpSpPr>
            <a:grpSpLocks/>
          </p:cNvGrpSpPr>
          <p:nvPr userDrawn="1"/>
        </p:nvGrpSpPr>
        <p:grpSpPr bwMode="auto">
          <a:xfrm>
            <a:off x="0" y="6453336"/>
            <a:ext cx="12192000" cy="404664"/>
            <a:chOff x="0" y="4681728"/>
            <a:chExt cx="9163025" cy="377952"/>
          </a:xfrm>
        </p:grpSpPr>
        <p:sp>
          <p:nvSpPr>
            <p:cNvPr id="13" name="矩形 3"/>
            <p:cNvSpPr/>
            <p:nvPr/>
          </p:nvSpPr>
          <p:spPr>
            <a:xfrm>
              <a:off x="0" y="4681728"/>
              <a:ext cx="9163025" cy="3779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4" name="矩形 4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5" name="矩形 5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6" name="等腰三角形 6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7" name="等腰三角形 7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24"/>
          <p:cNvGrpSpPr>
            <a:grpSpLocks/>
          </p:cNvGrpSpPr>
          <p:nvPr userDrawn="1"/>
        </p:nvGrpSpPr>
        <p:grpSpPr bwMode="auto">
          <a:xfrm>
            <a:off x="-9600" y="500528"/>
            <a:ext cx="12217400" cy="671101"/>
            <a:chOff x="0" y="242094"/>
            <a:chExt cx="9163025" cy="564356"/>
          </a:xfrm>
        </p:grpSpPr>
        <p:grpSp>
          <p:nvGrpSpPr>
            <p:cNvPr id="25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32" name="矩形 16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3" name="直接连接符 17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28" name="矩形 12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直接连接符 13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 userDrawn="1"/>
        </p:nvSpPr>
        <p:spPr>
          <a:xfrm>
            <a:off x="10992544" y="71911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COMPANY NAME</a:t>
            </a:r>
            <a:endParaRPr lang="vi-VN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10992544" y="9087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>
                    <a:lumMod val="75000"/>
                    <a:lumOff val="25000"/>
                  </a:schemeClr>
                </a:solidFill>
              </a:rPr>
              <a:t>ABS.COM</a:t>
            </a:r>
            <a:endParaRPr lang="vi-VN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Straight Connector 47"/>
          <p:cNvCxnSpPr/>
          <p:nvPr userDrawn="1"/>
        </p:nvCxnSpPr>
        <p:spPr>
          <a:xfrm>
            <a:off x="10992544" y="93514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10272464" y="663642"/>
            <a:ext cx="645677" cy="533110"/>
            <a:chOff x="473446" y="6325727"/>
            <a:chExt cx="645677" cy="533110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473446" y="6325727"/>
              <a:ext cx="645677" cy="533110"/>
              <a:chOff x="1614488" y="2814638"/>
              <a:chExt cx="3513263" cy="2918618"/>
            </a:xfrm>
          </p:grpSpPr>
          <p:sp>
            <p:nvSpPr>
              <p:cNvPr id="24" name="AutoShape 10"/>
              <p:cNvSpPr>
                <a:spLocks noChangeArrowheads="1"/>
              </p:cNvSpPr>
              <p:nvPr/>
            </p:nvSpPr>
            <p:spPr bwMode="gray">
              <a:xfrm>
                <a:off x="1614488" y="2814638"/>
                <a:ext cx="3513263" cy="291861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chemeClr val="accent5"/>
                  </a:gs>
                  <a:gs pos="26500">
                    <a:srgbClr val="E6E6E6"/>
                  </a:gs>
                  <a:gs pos="34000">
                    <a:schemeClr val="accent5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chemeClr val="accent5"/>
                  </a:gs>
                  <a:gs pos="73500">
                    <a:srgbClr val="E6E6E6"/>
                  </a:gs>
                  <a:gs pos="92500">
                    <a:schemeClr val="accent5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6" name="AutoShape 11"/>
              <p:cNvSpPr>
                <a:spLocks noChangeArrowheads="1"/>
              </p:cNvSpPr>
              <p:nvPr/>
            </p:nvSpPr>
            <p:spPr bwMode="gray">
              <a:xfrm>
                <a:off x="1827205" y="2990456"/>
                <a:ext cx="3087826" cy="256697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chemeClr val="accent5"/>
              </a:solidFill>
              <a:ln w="9525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 userDrawn="1"/>
          </p:nvSpPr>
          <p:spPr>
            <a:xfrm>
              <a:off x="549026" y="6381328"/>
              <a:ext cx="4992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>
                  <a:solidFill>
                    <a:schemeClr val="bg1"/>
                  </a:solidFill>
                  <a:latin typeface="+mj-lt"/>
                </a:rPr>
                <a:t>Your Logo</a:t>
              </a:r>
              <a:endParaRPr lang="vi-VN" sz="1100" b="1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185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-21538" y="3068961"/>
            <a:ext cx="12192000" cy="273630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8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LİSELERE GEÇİŞ SİSTEMİ</a:t>
            </a:r>
            <a:endParaRPr lang="en-US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01903" y="980728"/>
            <a:ext cx="5926345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8000" b="1" dirty="0">
                <a:ln/>
                <a:solidFill>
                  <a:schemeClr val="accent3"/>
                </a:solidFill>
              </a:rPr>
              <a:t>2023-2024</a:t>
            </a:r>
            <a:endParaRPr lang="en-US" sz="80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0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3600400" cy="4896544"/>
          </a:xfrm>
          <a:prstGeom prst="rect">
            <a:avLst/>
          </a:prstGeom>
          <a:pattFill prst="pct30">
            <a:fgClr>
              <a:srgbClr val="FB85D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SORULAR NASIL OLACAK?</a:t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4799856" y="1687024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Sorular çoktan seçmeli TEST şeklinde  olacak.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  <p:grpSp>
        <p:nvGrpSpPr>
          <p:cNvPr id="47" name="Grup 46"/>
          <p:cNvGrpSpPr/>
          <p:nvPr/>
        </p:nvGrpSpPr>
        <p:grpSpPr>
          <a:xfrm>
            <a:off x="623392" y="1938536"/>
            <a:ext cx="936104" cy="4277072"/>
            <a:chOff x="623392" y="1938536"/>
            <a:chExt cx="936104" cy="4277072"/>
          </a:xfrm>
        </p:grpSpPr>
        <p:sp>
          <p:nvSpPr>
            <p:cNvPr id="4" name="Oval 3"/>
            <p:cNvSpPr/>
            <p:nvPr/>
          </p:nvSpPr>
          <p:spPr>
            <a:xfrm>
              <a:off x="623392" y="3018656"/>
              <a:ext cx="914400" cy="914400"/>
            </a:xfrm>
            <a:prstGeom prst="ellipse">
              <a:avLst/>
            </a:prstGeom>
            <a:ln w="762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Oval 38"/>
            <p:cNvSpPr/>
            <p:nvPr/>
          </p:nvSpPr>
          <p:spPr>
            <a:xfrm>
              <a:off x="645096" y="1938536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Oval 39"/>
            <p:cNvSpPr/>
            <p:nvPr/>
          </p:nvSpPr>
          <p:spPr>
            <a:xfrm>
              <a:off x="645096" y="4149080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645096" y="5301208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2" name="Dikdörtgen 41"/>
          <p:cNvSpPr/>
          <p:nvPr/>
        </p:nvSpPr>
        <p:spPr>
          <a:xfrm>
            <a:off x="1847528" y="1929606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43" name="Dikdörtgen 42"/>
          <p:cNvSpPr/>
          <p:nvPr/>
        </p:nvSpPr>
        <p:spPr>
          <a:xfrm>
            <a:off x="1847528" y="304186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44" name="Dikdörtgen 43"/>
          <p:cNvSpPr/>
          <p:nvPr/>
        </p:nvSpPr>
        <p:spPr>
          <a:xfrm>
            <a:off x="1847528" y="416185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</a:p>
        </p:txBody>
      </p:sp>
      <p:sp>
        <p:nvSpPr>
          <p:cNvPr id="45" name="Dikdörtgen 44"/>
          <p:cNvSpPr/>
          <p:nvPr/>
        </p:nvSpPr>
        <p:spPr>
          <a:xfrm>
            <a:off x="1847528" y="5241974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</a:p>
        </p:txBody>
      </p:sp>
      <p:sp>
        <p:nvSpPr>
          <p:cNvPr id="14" name="Title 13"/>
          <p:cNvSpPr txBox="1">
            <a:spLocks/>
          </p:cNvSpPr>
          <p:nvPr/>
        </p:nvSpPr>
        <p:spPr>
          <a:xfrm>
            <a:off x="4245496" y="2653748"/>
            <a:ext cx="7838782" cy="301621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endParaRPr lang="tr-TR" sz="4000" b="1" i="1" dirty="0">
              <a:solidFill>
                <a:schemeClr val="accent3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  <a:p>
            <a:pPr>
              <a:lnSpc>
                <a:spcPct val="50000"/>
              </a:lnSpc>
            </a:pPr>
            <a:endParaRPr lang="tr-TR" sz="4000" b="1" i="1" dirty="0">
              <a:solidFill>
                <a:schemeClr val="accent3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  <a:p>
            <a:r>
              <a:rPr lang="tr-TR" sz="36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* 3 yanlış cevap 1 doğruyu götürecek.</a:t>
            </a:r>
          </a:p>
          <a:p>
            <a:pPr>
              <a:lnSpc>
                <a:spcPct val="50000"/>
              </a:lnSpc>
            </a:pPr>
            <a:endParaRPr lang="tr-TR" sz="4000" b="1" i="1" dirty="0">
              <a:solidFill>
                <a:schemeClr val="accent3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  <a:p>
            <a:r>
              <a:rPr lang="tr-TR" sz="40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    </a:t>
            </a: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Bilmediği soruyu boş bırakmak öğrencinin puan kaybetmesini engelleyecek!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  <p:bldP spid="42" grpId="0"/>
      <p:bldP spid="43" grpId="0"/>
      <p:bldP spid="44" grpId="0"/>
      <p:bldP spid="45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KAÇ OTURUM OLACAK?</a:t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312024" y="2780928"/>
            <a:ext cx="5407484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 sayısal ve sözel  bölümden oluşacak.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5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SÜRESİ VE BAŞLAMA SAATİ?</a:t>
            </a:r>
            <a:br>
              <a:rPr lang="en-US" dirty="0"/>
            </a:br>
            <a:endParaRPr lang="vi-VN" dirty="0"/>
          </a:p>
        </p:txBody>
      </p:sp>
      <p:pic>
        <p:nvPicPr>
          <p:cNvPr id="1027" name="Picture 3" descr="C:\Users\muhammed\Desktop\ata deneme sınavı nisan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1844824"/>
            <a:ext cx="2736304" cy="3183584"/>
          </a:xfrm>
          <a:prstGeom prst="rect">
            <a:avLst/>
          </a:prstGeom>
          <a:noFill/>
        </p:spPr>
      </p:pic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3863752" y="4221088"/>
          <a:ext cx="7920880" cy="196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7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/>
                        <a:t>Sayısal</a:t>
                      </a:r>
                      <a:r>
                        <a:rPr lang="tr-TR" sz="2800" baseline="0" dirty="0"/>
                        <a:t>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/>
                        <a:t>Soru Sayısı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</a:t>
                      </a:r>
                      <a:r>
                        <a:rPr lang="tr-TR" sz="2000" b="1" baseline="0" dirty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 Süresi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Matematik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40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11.30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80 Dakika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Fen ve Teknoloji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3863752" y="1268760"/>
          <a:ext cx="7848872" cy="270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/>
                        <a:t>Sözel Bölüm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Soru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</a:t>
                      </a:r>
                      <a:r>
                        <a:rPr lang="tr-TR" sz="2000" b="1" baseline="0" dirty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Sınav Süresi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Türkçe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50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/>
                        <a:t>09.30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/>
                        <a:t>75 Dakika</a:t>
                      </a:r>
                    </a:p>
                    <a:p>
                      <a:pPr algn="ctr"/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İnkılâp Tarihi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Din Kültürü ve A.B.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Yabancı Dil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4896544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ZORUNLU MU?</a:t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310182" y="1571611"/>
            <a:ext cx="6480720" cy="4555093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2400" b="1" dirty="0">
                <a:solidFill>
                  <a:schemeClr val="tx1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8. sınıf öğrencilerinin, Merkezi Sınav başvurusu bakanlık tarafından </a:t>
            </a:r>
            <a:r>
              <a:rPr lang="tr-TR" sz="2400" b="1" dirty="0">
                <a:solidFill>
                  <a:srgbClr val="FF0000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otomatik</a:t>
            </a:r>
            <a:r>
              <a:rPr lang="tr-TR" sz="2400" b="1" dirty="0">
                <a:solidFill>
                  <a:schemeClr val="tx1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 olarak yapılacaktır.</a:t>
            </a:r>
          </a:p>
          <a:p>
            <a:pPr algn="ctr"/>
            <a:endParaRPr lang="tr-TR" sz="2400" b="1" dirty="0">
              <a:solidFill>
                <a:schemeClr val="tx1"/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algn="ctr"/>
            <a:r>
              <a:rPr lang="tr-TR" sz="2400" b="1" dirty="0">
                <a:solidFill>
                  <a:schemeClr val="tx1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Ancak,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sınava katılma zorunluluğu bulunmayacaktır</a:t>
            </a:r>
            <a:r>
              <a:rPr lang="tr-TR" sz="2400" b="1" dirty="0">
                <a:solidFill>
                  <a:schemeClr val="tx1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.</a:t>
            </a:r>
          </a:p>
          <a:p>
            <a:pPr algn="ctr"/>
            <a:endParaRPr lang="tr-TR" sz="2400" b="1" dirty="0">
              <a:solidFill>
                <a:schemeClr val="tx1"/>
              </a:solidFill>
              <a:latin typeface="Gautami" panose="020B0502040204020203" pitchFamily="34" charset="0"/>
              <a:cs typeface="Gautami" panose="020B0502040204020203" pitchFamily="34" charset="0"/>
            </a:endParaRPr>
          </a:p>
          <a:p>
            <a:pPr algn="ctr"/>
            <a:r>
              <a:rPr lang="tr-TR" sz="2400" b="1" dirty="0">
                <a:solidFill>
                  <a:schemeClr val="tx1"/>
                </a:solidFill>
                <a:latin typeface="Gautami" panose="020B0502040204020203" pitchFamily="34" charset="0"/>
                <a:cs typeface="Gautami" panose="020B0502040204020203" pitchFamily="34" charset="0"/>
              </a:rPr>
              <a:t>Sınava girmek istemeyen öğrenci sınava gelmeyebilir. Öğrenci sınava girmediği için bir puan kesintisi olmayacaktır. Öğrencinin sadece yerel yerleştirme ile tercih hakkı olacaktır.</a:t>
            </a:r>
            <a:endParaRPr lang="en-US" sz="2400" b="1" i="1" dirty="0">
              <a:solidFill>
                <a:schemeClr val="tx1"/>
              </a:solidFill>
              <a:latin typeface="Gautami" panose="020B0502040204020203" pitchFamily="34" charset="0"/>
              <a:ea typeface="Roboto Condensed" panose="02000000000000000000" pitchFamily="2" charset="0"/>
              <a:cs typeface="Gautam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1E7F91F-3683-4AB3-BA8B-F57EB16BFBE5}"/>
              </a:ext>
            </a:extLst>
          </p:cNvPr>
          <p:cNvSpPr txBox="1">
            <a:spLocks/>
          </p:cNvSpPr>
          <p:nvPr/>
        </p:nvSpPr>
        <p:spPr>
          <a:xfrm>
            <a:off x="3431704" y="3465004"/>
            <a:ext cx="8666750" cy="23762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8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YERLEŞTİRME</a:t>
            </a:r>
            <a:endParaRPr lang="en-US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18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8D8CC0-37CC-483E-92E1-00C4DEBA8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YERLEŞTİRME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D229C0E-0CCD-4813-81B5-0E7D131FC80A}"/>
              </a:ext>
            </a:extLst>
          </p:cNvPr>
          <p:cNvSpPr txBox="1">
            <a:spLocks/>
          </p:cNvSpPr>
          <p:nvPr/>
        </p:nvSpPr>
        <p:spPr>
          <a:xfrm>
            <a:off x="0" y="348087"/>
            <a:ext cx="12192000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tr-TR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YERLEŞTİRME</a:t>
            </a:r>
            <a:endParaRPr lang="vi-VN" dirty="0"/>
          </a:p>
        </p:txBody>
      </p:sp>
      <p:sp>
        <p:nvSpPr>
          <p:cNvPr id="4" name="Title 13">
            <a:extLst>
              <a:ext uri="{FF2B5EF4-FFF2-40B4-BE49-F238E27FC236}">
                <a16:creationId xmlns:a16="http://schemas.microsoft.com/office/drawing/2014/main" id="{CF047D79-49DB-4890-B1A6-B446DBC6BCBD}"/>
              </a:ext>
            </a:extLst>
          </p:cNvPr>
          <p:cNvSpPr txBox="1">
            <a:spLocks/>
          </p:cNvSpPr>
          <p:nvPr/>
        </p:nvSpPr>
        <p:spPr>
          <a:xfrm>
            <a:off x="263352" y="1420667"/>
            <a:ext cx="11665296" cy="738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TERCİHLER NASIL YAPILACAK?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E00F8F6B-6029-4550-BA06-6BA0656935D8}"/>
              </a:ext>
            </a:extLst>
          </p:cNvPr>
          <p:cNvSpPr/>
          <p:nvPr/>
        </p:nvSpPr>
        <p:spPr>
          <a:xfrm>
            <a:off x="263352" y="2607160"/>
            <a:ext cx="4104456" cy="3506709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Title 13">
            <a:extLst>
              <a:ext uri="{FF2B5EF4-FFF2-40B4-BE49-F238E27FC236}">
                <a16:creationId xmlns:a16="http://schemas.microsoft.com/office/drawing/2014/main" id="{72ED291E-726A-4E5F-8114-D2867879BC78}"/>
              </a:ext>
            </a:extLst>
          </p:cNvPr>
          <p:cNvSpPr txBox="1">
            <a:spLocks/>
          </p:cNvSpPr>
          <p:nvPr/>
        </p:nvSpPr>
        <p:spPr>
          <a:xfrm>
            <a:off x="4799856" y="2567913"/>
            <a:ext cx="7128792" cy="4062651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Tercihlerde öğrencinin karşısına</a:t>
            </a:r>
          </a:p>
          <a:p>
            <a:endParaRPr lang="tr-TR" b="1" i="1" dirty="0">
              <a:solidFill>
                <a:schemeClr val="accent3"/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1) Yerel Yerleştirme</a:t>
            </a:r>
          </a:p>
          <a:p>
            <a:r>
              <a:rPr lang="tr-TR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2) Merkezi Yerleştirme,</a:t>
            </a:r>
          </a:p>
          <a:p>
            <a:r>
              <a:rPr lang="tr-TR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3) Pansiyonlu Okullara Yerleştirme </a:t>
            </a:r>
          </a:p>
          <a:p>
            <a:endParaRPr lang="tr-TR" sz="2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800" b="1" i="1" dirty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ekranı olmak üzere 3 tercih ekranı çıkacak.</a:t>
            </a:r>
          </a:p>
          <a:p>
            <a:endParaRPr lang="tr-TR" sz="20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9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33788E10-1AA3-4A2C-9E45-5B239F531099}"/>
              </a:ext>
            </a:extLst>
          </p:cNvPr>
          <p:cNvSpPr txBox="1"/>
          <p:nvPr/>
        </p:nvSpPr>
        <p:spPr>
          <a:xfrm>
            <a:off x="479376" y="332656"/>
            <a:ext cx="11496600" cy="28007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32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TERCİHLERDE</a:t>
            </a:r>
          </a:p>
          <a:p>
            <a:pPr algn="ctr"/>
            <a:endParaRPr lang="tr-TR" sz="3200" b="1" i="1" dirty="0">
              <a:solidFill>
                <a:schemeClr val="accent3"/>
              </a:solidFill>
              <a:ea typeface="Roboto Condensed" panose="02000000000000000000" pitchFamily="2" charset="0"/>
            </a:endParaRPr>
          </a:p>
          <a:p>
            <a:r>
              <a:rPr lang="tr-TR" sz="2800" b="1" i="1" dirty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Önce yerel yerleştirme tercihi yapmak zorunludur!</a:t>
            </a:r>
          </a:p>
          <a:p>
            <a:r>
              <a:rPr lang="tr-TR" sz="2800" b="1" i="1" dirty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 </a:t>
            </a:r>
          </a:p>
          <a:p>
            <a:r>
              <a:rPr lang="tr-TR" sz="2800" b="1" i="1" dirty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Yerel yerleştirme tercihi yapmayan öğrencilere diğer tercih ekranları açılmayacaktır.</a:t>
            </a:r>
            <a:endParaRPr lang="en-US" sz="2800" b="1" i="1" dirty="0">
              <a:solidFill>
                <a:schemeClr val="bg2">
                  <a:lumMod val="25000"/>
                </a:schemeClr>
              </a:solidFill>
              <a:ea typeface="Roboto Condensed" panose="02000000000000000000" pitchFamily="2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27F8FA7A-29DD-41DD-89EE-DD36144EC4B9}"/>
              </a:ext>
            </a:extLst>
          </p:cNvPr>
          <p:cNvSpPr txBox="1"/>
          <p:nvPr/>
        </p:nvSpPr>
        <p:spPr>
          <a:xfrm>
            <a:off x="347700" y="3438349"/>
            <a:ext cx="11496600" cy="2800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32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YERLEŞTİRMEDE İSE</a:t>
            </a:r>
          </a:p>
          <a:p>
            <a:pPr algn="ctr"/>
            <a:endParaRPr lang="tr-TR" sz="3200" b="1" i="1" dirty="0">
              <a:solidFill>
                <a:schemeClr val="accent3"/>
              </a:solidFill>
              <a:ea typeface="Roboto Condensed" panose="02000000000000000000" pitchFamily="2" charset="0"/>
            </a:endParaRPr>
          </a:p>
          <a:p>
            <a:r>
              <a:rPr lang="tr-TR" sz="2800" b="1" i="1" dirty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Önce merkezi sınavla öğrenci alan okulların yerleştirmesi yapılacaktır.</a:t>
            </a:r>
          </a:p>
          <a:p>
            <a:endParaRPr lang="tr-TR" sz="2800" b="1" i="1" dirty="0">
              <a:solidFill>
                <a:schemeClr val="bg2">
                  <a:lumMod val="25000"/>
                </a:schemeClr>
              </a:solidFill>
              <a:ea typeface="Roboto Condensed" panose="02000000000000000000" pitchFamily="2" charset="0"/>
            </a:endParaRPr>
          </a:p>
          <a:p>
            <a:r>
              <a:rPr lang="tr-TR" sz="2800" b="1" i="1" dirty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Sonra yerleştirilemeyen öğrenciler yerel yerleştirme tercihi sistemine aktarılarak yerel yerleştirme yapılacaktır.</a:t>
            </a:r>
            <a:endParaRPr lang="en-US" sz="2800" b="1" i="1" dirty="0">
              <a:solidFill>
                <a:schemeClr val="bg2">
                  <a:lumMod val="25000"/>
                </a:schemeClr>
              </a:solidFill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LİSELERE TERCİH İŞLEMLERİ</a:t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263352" y="1671947"/>
            <a:ext cx="11665296" cy="1785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Roboto Condensed" panose="02000000000000000000" pitchFamily="2" charset="0"/>
              </a:rPr>
              <a:t>Sınavla öğrenci alan okullardan en fazla 10 okul tercih edilecek</a:t>
            </a:r>
            <a:r>
              <a:rPr lang="tr-TR" sz="3600" b="1" i="1" dirty="0">
                <a:solidFill>
                  <a:schemeClr val="tx1"/>
                </a:solidFill>
                <a:latin typeface="+mn-lt"/>
                <a:ea typeface="Roboto Condensed" panose="02000000000000000000" pitchFamily="2" charset="0"/>
              </a:rPr>
              <a:t>.</a:t>
            </a:r>
          </a:p>
          <a:p>
            <a:r>
              <a:rPr lang="tr-TR" sz="3600" b="1" i="1" dirty="0">
                <a:solidFill>
                  <a:schemeClr val="tx1"/>
                </a:solidFill>
                <a:latin typeface="+mn-lt"/>
                <a:ea typeface="Roboto Condensed" panose="02000000000000000000" pitchFamily="2" charset="0"/>
              </a:rPr>
              <a:t>Türkiye’nin herhangi bir yerinden herhangi bir okul olabilir.</a:t>
            </a:r>
            <a:endParaRPr lang="en-US" sz="3600" b="1" i="1" dirty="0">
              <a:solidFill>
                <a:schemeClr val="tx1"/>
              </a:solidFill>
              <a:latin typeface="+mn-lt"/>
              <a:ea typeface="Roboto Condensed" panose="02000000000000000000" pitchFamily="2" charset="0"/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263352" y="3932247"/>
            <a:ext cx="11665296" cy="19697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bg1"/>
                </a:solidFill>
                <a:latin typeface="+mn-lt"/>
                <a:ea typeface="Roboto Condensed" panose="02000000000000000000" pitchFamily="2" charset="0"/>
              </a:rPr>
              <a:t>Herhangi bir okula yerleşememesi durumunda; </a:t>
            </a:r>
            <a:r>
              <a:rPr lang="tr-TR" sz="4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Roboto Condensed" panose="02000000000000000000" pitchFamily="2" charset="0"/>
              </a:rPr>
              <a:t>sınavsız öğrenci alan okullardan birine tercihlerine göre yerleştirilecek.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 NASIL OLACAK?</a:t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2798931"/>
            <a:ext cx="6098032" cy="2092881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Okulların türü, okulların kontenjanı, okulların bulundukları yere göre ortaöğretim kayıt alanları oluşturulacak.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1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 NASIL OLACAK?</a:t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1906380"/>
            <a:ext cx="5762672" cy="3877985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514350" indent="-514350">
              <a:buAutoNum type="arabicParenR"/>
            </a:pPr>
            <a:r>
              <a:rPr lang="tr-TR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Öğrencinin İkamet Adresi,</a:t>
            </a:r>
          </a:p>
          <a:p>
            <a:pPr marL="514350" indent="-514350">
              <a:buAutoNum type="arabicParenR"/>
            </a:pPr>
            <a:r>
              <a:rPr lang="tr-TR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Okul Başarı Puanı,</a:t>
            </a:r>
          </a:p>
          <a:p>
            <a:pPr marL="514350" indent="-514350">
              <a:buAutoNum type="arabicParenR"/>
            </a:pPr>
            <a:r>
              <a:rPr lang="tr-TR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8. Sınıf Özürsüz Devamsızlık,</a:t>
            </a:r>
          </a:p>
          <a:p>
            <a:pPr marL="514350" indent="-514350">
              <a:buAutoNum type="arabicParenR"/>
            </a:pPr>
            <a:r>
              <a:rPr lang="tr-TR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Yıl Sonu Başarı Puanı Üstünlüğü </a:t>
            </a:r>
            <a:r>
              <a:rPr lang="tr-TR" sz="2800" b="1" i="1" dirty="0">
                <a:solidFill>
                  <a:schemeClr val="bg2">
                    <a:lumMod val="25000"/>
                  </a:schemeClr>
                </a:solidFill>
                <a:latin typeface="+mn-lt"/>
                <a:ea typeface="Roboto Condensed" panose="02000000000000000000" pitchFamily="2" charset="0"/>
              </a:rPr>
              <a:t>(Sırasıyla 8,7 ve 6. sınıf)</a:t>
            </a:r>
          </a:p>
          <a:p>
            <a:endParaRPr lang="tr-TR" sz="2800" b="1" i="1" dirty="0">
              <a:solidFill>
                <a:schemeClr val="bg2">
                  <a:lumMod val="25000"/>
                </a:schemeClr>
              </a:solidFill>
              <a:latin typeface="+mn-lt"/>
              <a:ea typeface="Roboto Condensed" panose="02000000000000000000" pitchFamily="2" charset="0"/>
            </a:endParaRP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Sırasıyla bu kriterlere göre yapılacak.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79376" y="1823850"/>
            <a:ext cx="4896544" cy="39761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03412" y="2258055"/>
            <a:ext cx="42484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YEREL</a:t>
            </a:r>
            <a:r>
              <a:rPr lang="tr-TR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YERLEŞTİRMEDE </a:t>
            </a:r>
          </a:p>
          <a:p>
            <a:pPr algn="ctr"/>
            <a:r>
              <a:rPr lang="tr-TR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KRİTERLER</a:t>
            </a:r>
          </a:p>
        </p:txBody>
      </p:sp>
    </p:spTree>
    <p:extLst>
      <p:ext uri="{BB962C8B-B14F-4D97-AF65-F5344CB8AC3E}">
        <p14:creationId xmlns:p14="http://schemas.microsoft.com/office/powerpoint/2010/main" val="1040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LİSELERE YERLEŞTİRME NASIL YAPILACAK?</a:t>
            </a:r>
            <a:endParaRPr lang="vi-VN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6259925" y="2178450"/>
            <a:ext cx="5280207" cy="2480774"/>
            <a:chOff x="6092448" y="3612522"/>
            <a:chExt cx="5280207" cy="2480774"/>
          </a:xfrm>
        </p:grpSpPr>
        <p:sp>
          <p:nvSpPr>
            <p:cNvPr id="9" name="Rectangle 8"/>
            <p:cNvSpPr/>
            <p:nvPr/>
          </p:nvSpPr>
          <p:spPr>
            <a:xfrm>
              <a:off x="6092448" y="3612522"/>
              <a:ext cx="5259765" cy="24807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188079" y="4329848"/>
              <a:ext cx="518457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dirty="0">
                  <a:solidFill>
                    <a:schemeClr val="bg1"/>
                  </a:solidFill>
                </a:rPr>
                <a:t>Adrese Dayalı</a:t>
              </a:r>
            </a:p>
            <a:p>
              <a:pPr algn="ctr"/>
              <a:r>
                <a:rPr lang="tr-TR" sz="2800" b="1" dirty="0">
                  <a:solidFill>
                    <a:schemeClr val="bg1"/>
                  </a:solidFill>
                </a:rPr>
                <a:t>Yerleştirme  Sistemi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up 14"/>
          <p:cNvGrpSpPr/>
          <p:nvPr/>
        </p:nvGrpSpPr>
        <p:grpSpPr>
          <a:xfrm>
            <a:off x="623392" y="2191497"/>
            <a:ext cx="5304463" cy="2475005"/>
            <a:chOff x="815458" y="3554010"/>
            <a:chExt cx="5304463" cy="2475005"/>
          </a:xfrm>
        </p:grpSpPr>
        <p:grpSp>
          <p:nvGrpSpPr>
            <p:cNvPr id="11" name="Group 10"/>
            <p:cNvGrpSpPr/>
            <p:nvPr/>
          </p:nvGrpSpPr>
          <p:grpSpPr>
            <a:xfrm>
              <a:off x="815458" y="3554010"/>
              <a:ext cx="5304463" cy="2475005"/>
              <a:chOff x="832683" y="2029327"/>
              <a:chExt cx="5304463" cy="140237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32683" y="2029327"/>
                <a:ext cx="5263317" cy="140237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73829" y="2036812"/>
                <a:ext cx="5263317" cy="1390761"/>
              </a:xfrm>
              <a:prstGeom prst="rect">
                <a:avLst/>
              </a:prstGeom>
              <a:solidFill>
                <a:schemeClr val="accent2">
                  <a:alpha val="2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482512" y="4329848"/>
              <a:ext cx="388806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3200" b="1" dirty="0">
                  <a:solidFill>
                    <a:schemeClr val="bg1"/>
                  </a:solidFill>
                </a:rPr>
                <a:t>Merkezi Sınavla Yerleştirme</a:t>
              </a:r>
              <a:endParaRPr lang="en-US" sz="3200" b="1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701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YERLEŞTİRMEDE ÖNCELİK?</a:t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875420" y="1311460"/>
            <a:ext cx="10945216" cy="1661993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500" dirty="0">
                <a:latin typeface="+mn-lt"/>
              </a:rPr>
              <a:t>Öğrenciler, ikamet adresine göre bulunduğu Kayıt Alanından okul tercih etmeleri durumunda, aynı okulu tercih eden Komşu Kayıt Alanındaki öğrencilerden; Komşu Kayıt Alanındaki öğrenciler de Diğer Kayıt Alanlarındaki öğrencilerden öncelikli yerleştirilecektir. 5 tercihin ilk 3ü Kayıt Alanından </a:t>
            </a:r>
            <a:r>
              <a:rPr lang="tr-TR" sz="2500">
                <a:latin typeface="+mn-lt"/>
              </a:rPr>
              <a:t>olmak zorundadır.</a:t>
            </a:r>
            <a:endParaRPr lang="tr-TR" sz="2500" b="1" i="1" dirty="0">
              <a:solidFill>
                <a:schemeClr val="accent5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3332" y="1488390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01318" y="2970897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10" name="Title 13"/>
          <p:cNvSpPr txBox="1">
            <a:spLocks/>
          </p:cNvSpPr>
          <p:nvPr/>
        </p:nvSpPr>
        <p:spPr>
          <a:xfrm>
            <a:off x="983432" y="3079413"/>
            <a:ext cx="10945216" cy="984885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800" dirty="0">
                <a:latin typeface="+mn-lt"/>
              </a:rPr>
              <a:t>Yerleştirmede, Okul Başarı Puanı yüksek olan öğrenciler öncelikli olarak yerleştirilecektir.</a:t>
            </a:r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005828" y="4339885"/>
            <a:ext cx="106843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Yerleştirmede puan eşitliği durumunda, 8. sınıfta özürsüz devamsızlık gün sayısı az olan öğrenciler öncelikli olarak yerleştirilecektir.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109362" y="4216775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>
                <a:solidFill>
                  <a:schemeClr val="accent3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886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 YERLEŞTİRME NASIL OLACAK?</a:t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951984" y="1752494"/>
            <a:ext cx="6240016" cy="4185761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dirty="0">
                <a:solidFill>
                  <a:srgbClr val="FF0000"/>
                </a:solidFill>
                <a:latin typeface="+mn-lt"/>
              </a:rPr>
              <a:t>1-</a:t>
            </a:r>
            <a:r>
              <a:rPr lang="tr-TR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Sınav Puanı,</a:t>
            </a:r>
          </a:p>
          <a:p>
            <a:r>
              <a:rPr lang="tr-TR" sz="2800" b="1" i="1" dirty="0">
                <a:solidFill>
                  <a:srgbClr val="FF0000"/>
                </a:solidFill>
                <a:latin typeface="+mn-lt"/>
                <a:ea typeface="Roboto Condensed" panose="02000000000000000000" pitchFamily="2" charset="0"/>
              </a:rPr>
              <a:t>2-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 Okul Başarı Puanı,</a:t>
            </a:r>
          </a:p>
          <a:p>
            <a:r>
              <a:rPr lang="tr-TR" sz="2800" b="1" i="1" dirty="0">
                <a:solidFill>
                  <a:srgbClr val="FF0000"/>
                </a:solidFill>
                <a:latin typeface="+mn-lt"/>
                <a:ea typeface="Roboto Condensed" panose="02000000000000000000" pitchFamily="2" charset="0"/>
              </a:rPr>
              <a:t>3-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 Yıl Sonu Başarı Puanı Üstünlüğü </a:t>
            </a:r>
            <a:r>
              <a:rPr lang="tr-TR" sz="2000" b="1" i="1" dirty="0">
                <a:solidFill>
                  <a:schemeClr val="bg2">
                    <a:lumMod val="25000"/>
                  </a:schemeClr>
                </a:solidFill>
                <a:latin typeface="+mn-lt"/>
                <a:ea typeface="Roboto Condensed" panose="02000000000000000000" pitchFamily="2" charset="0"/>
              </a:rPr>
              <a:t>(sırasıyla 8,7 ve 6. Sınıf)</a:t>
            </a:r>
            <a:endParaRPr lang="tr-TR" sz="2800" b="1" i="1" dirty="0">
              <a:solidFill>
                <a:schemeClr val="bg2">
                  <a:lumMod val="25000"/>
                </a:schemeClr>
              </a:solidFill>
              <a:latin typeface="+mn-lt"/>
              <a:ea typeface="Roboto Condensed" panose="02000000000000000000" pitchFamily="2" charset="0"/>
            </a:endParaRPr>
          </a:p>
          <a:p>
            <a:r>
              <a:rPr lang="tr-TR" sz="2800" b="1" i="1" dirty="0">
                <a:solidFill>
                  <a:srgbClr val="FF0000"/>
                </a:solidFill>
                <a:latin typeface="+mn-lt"/>
                <a:ea typeface="Roboto Condensed" panose="02000000000000000000" pitchFamily="2" charset="0"/>
              </a:rPr>
              <a:t>4-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 8. Sınıf Özürsüz Devamsızlık,</a:t>
            </a:r>
          </a:p>
          <a:p>
            <a:r>
              <a:rPr lang="tr-TR" sz="2800" b="1" i="1" dirty="0">
                <a:solidFill>
                  <a:srgbClr val="FF0000"/>
                </a:solidFill>
                <a:latin typeface="+mn-lt"/>
                <a:ea typeface="Roboto Condensed" panose="02000000000000000000" pitchFamily="2" charset="0"/>
              </a:rPr>
              <a:t>5-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 Tercih önceliği,</a:t>
            </a:r>
          </a:p>
          <a:p>
            <a:r>
              <a:rPr lang="tr-TR" sz="2800" b="1" i="1" dirty="0">
                <a:solidFill>
                  <a:srgbClr val="FF0000"/>
                </a:solidFill>
                <a:latin typeface="+mn-lt"/>
                <a:ea typeface="Roboto Condensed" panose="02000000000000000000" pitchFamily="2" charset="0"/>
              </a:rPr>
              <a:t>6-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Öğrencinin Yaşı (küçük olana)</a:t>
            </a:r>
          </a:p>
          <a:p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  <a:p>
            <a:r>
              <a:rPr lang="tr-TR" sz="2400" b="1" i="1" dirty="0">
                <a:solidFill>
                  <a:schemeClr val="bg2">
                    <a:lumMod val="25000"/>
                  </a:schemeClr>
                </a:solidFill>
                <a:latin typeface="+mn-lt"/>
                <a:ea typeface="Roboto Condensed" panose="02000000000000000000" pitchFamily="2" charset="0"/>
              </a:rPr>
              <a:t>Öncelikle sınav puanına bakılacak eşitlik olması durumunda sırasıyla diğer kriterlere bakılacak.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79376" y="1823850"/>
            <a:ext cx="4896544" cy="39761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79376" y="2258055"/>
            <a:ext cx="489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</a:t>
            </a:r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YERLEŞTİRMEDE </a:t>
            </a:r>
          </a:p>
          <a:p>
            <a:pPr algn="ctr"/>
            <a:r>
              <a:rPr lang="tr-TR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KRİTERLER</a:t>
            </a:r>
          </a:p>
        </p:txBody>
      </p:sp>
    </p:spTree>
    <p:extLst>
      <p:ext uri="{BB962C8B-B14F-4D97-AF65-F5344CB8AC3E}">
        <p14:creationId xmlns:p14="http://schemas.microsoft.com/office/powerpoint/2010/main" val="308047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ÖZEL LİSELERE YERLEŞTİRME NASIL OLACAK?</a:t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295599" y="2060848"/>
            <a:ext cx="5616624" cy="344709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36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Özel okullar isterlerse kendi sınavlarını yapabilecek.</a:t>
            </a:r>
          </a:p>
          <a:p>
            <a:pPr algn="just"/>
            <a:endParaRPr lang="tr-TR" sz="3600" b="1" i="1" dirty="0">
              <a:solidFill>
                <a:schemeClr val="accent5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  <a:p>
            <a:r>
              <a:rPr lang="tr-TR" sz="36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İsteyen özel okullar merkezi sınava göre öğrenci alabilecek.</a:t>
            </a:r>
            <a:endParaRPr lang="en-US" sz="3600" b="1" i="1" dirty="0">
              <a:solidFill>
                <a:schemeClr val="accent5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184576" cy="46805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GÜZEL SANATLAR VE SPOR LİSELERİNE YERLEŞTİRME NASIL OLACAK?</a:t>
            </a:r>
            <a:br>
              <a:rPr lang="en-US" sz="2800" dirty="0"/>
            </a:br>
            <a:endParaRPr lang="vi-VN" sz="2800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807968" y="2062016"/>
            <a:ext cx="6120680" cy="344709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Güzel sanatlar ve spor liselerine başvuru ve yerleştirme işlemleri Haziran-Temmuz aylarında yapılacaktır.</a:t>
            </a:r>
          </a:p>
          <a:p>
            <a:pPr algn="just"/>
            <a:endParaRPr lang="tr-TR" sz="2400" b="1" dirty="0">
              <a:solidFill>
                <a:schemeClr val="accent5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  <a:p>
            <a:pPr algn="just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Öğrencilerin güzel sanatlar ve spor liselerine yerleştirme işlemleri</a:t>
            </a:r>
          </a:p>
          <a:p>
            <a:pPr algn="just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 </a:t>
            </a:r>
            <a:r>
              <a:rPr lang="tr-TR" sz="2400" b="1" dirty="0">
                <a:solidFill>
                  <a:schemeClr val="accent3"/>
                </a:solidFill>
                <a:latin typeface="+mn-lt"/>
                <a:ea typeface="Roboto Condensed" panose="02000000000000000000" pitchFamily="2" charset="0"/>
              </a:rPr>
              <a:t>Yetenek Sınavı (%70) </a:t>
            </a:r>
          </a:p>
          <a:p>
            <a:pPr algn="just"/>
            <a:r>
              <a:rPr lang="tr-TR" sz="2400" b="1" dirty="0">
                <a:solidFill>
                  <a:schemeClr val="accent3"/>
                </a:solidFill>
                <a:latin typeface="+mn-lt"/>
                <a:ea typeface="Roboto Condensed" panose="02000000000000000000" pitchFamily="2" charset="0"/>
              </a:rPr>
              <a:t> OBP (Okul Başarı Puanı %30) </a:t>
            </a:r>
          </a:p>
          <a:p>
            <a:pPr algn="just"/>
            <a:r>
              <a:rPr lang="tr-TR" sz="24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Roboto Condensed" panose="02000000000000000000" pitchFamily="2" charset="0"/>
              </a:rPr>
              <a:t>kriterlerine göre yapılacaktır.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407368" y="4581128"/>
            <a:ext cx="11449272" cy="1145995"/>
          </a:xfrm>
          <a:prstGeom prst="roundRect">
            <a:avLst>
              <a:gd name="adj" fmla="val 110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869160"/>
            <a:ext cx="10678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+mj-lt"/>
              </a:rPr>
              <a:t>TEŞEKKÜRLER...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734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BBC409A-9E08-42B4-AD22-F92686227D6E}"/>
              </a:ext>
            </a:extLst>
          </p:cNvPr>
          <p:cNvSpPr txBox="1">
            <a:spLocks/>
          </p:cNvSpPr>
          <p:nvPr/>
        </p:nvSpPr>
        <p:spPr>
          <a:xfrm>
            <a:off x="983432" y="4005064"/>
            <a:ext cx="11150952" cy="201622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LİSE YERLEŞTİRME SINAVI (LGS)</a:t>
            </a:r>
            <a:endParaRPr lang="en-US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28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63007" y="1614153"/>
            <a:ext cx="3002814" cy="1891440"/>
            <a:chOff x="1591778" y="2603321"/>
            <a:chExt cx="3002814" cy="1891440"/>
          </a:xfrm>
        </p:grpSpPr>
        <p:sp>
          <p:nvSpPr>
            <p:cNvPr id="4" name="Freeform 3"/>
            <p:cNvSpPr/>
            <p:nvPr/>
          </p:nvSpPr>
          <p:spPr>
            <a:xfrm>
              <a:off x="2132729" y="2603321"/>
              <a:ext cx="2461863" cy="1891440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chemeClr val="accent3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</p:txBody>
        </p:sp>
        <p:sp>
          <p:nvSpPr>
            <p:cNvPr id="5" name="Freeform 4"/>
            <p:cNvSpPr/>
            <p:nvPr/>
          </p:nvSpPr>
          <p:spPr>
            <a:xfrm>
              <a:off x="1591778" y="3008089"/>
              <a:ext cx="1081904" cy="1081904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679" tIns="168679" rIns="168679" bIns="1686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kern="1200" dirty="0">
                  <a:solidFill>
                    <a:schemeClr val="bg1"/>
                  </a:solidFill>
                </a:rPr>
                <a:t>1</a:t>
              </a:r>
              <a:endParaRPr lang="en-US" sz="32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03741" y="3284101"/>
              <a:ext cx="1678729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tr-TR" sz="2400" b="1" dirty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Fen liseleri</a:t>
              </a:r>
              <a:endParaRPr lang="en-US" sz="2400" b="1" dirty="0">
                <a:solidFill>
                  <a:schemeClr val="bg1"/>
                </a:solidFill>
                <a:latin typeface="+mj-lt"/>
                <a:ea typeface="Roboto Light" panose="02000000000000000000" pitchFamily="2" charset="0"/>
                <a:cs typeface="Oswald Regular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73680" y="3373595"/>
              <a:ext cx="155783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 HANGİLERİ?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4" name="Grup 23"/>
          <p:cNvGrpSpPr/>
          <p:nvPr/>
        </p:nvGrpSpPr>
        <p:grpSpPr>
          <a:xfrm>
            <a:off x="4455999" y="1592595"/>
            <a:ext cx="3060096" cy="1891440"/>
            <a:chOff x="4438032" y="2492896"/>
            <a:chExt cx="3060096" cy="1891440"/>
          </a:xfrm>
        </p:grpSpPr>
        <p:grpSp>
          <p:nvGrpSpPr>
            <p:cNvPr id="23" name="Grup 22"/>
            <p:cNvGrpSpPr/>
            <p:nvPr/>
          </p:nvGrpSpPr>
          <p:grpSpPr>
            <a:xfrm>
              <a:off x="4438032" y="2492896"/>
              <a:ext cx="3060096" cy="1891440"/>
              <a:chOff x="4438032" y="2492896"/>
              <a:chExt cx="3060096" cy="1891440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5036265" y="2492896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2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438032" y="2897664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483675" y="3057301"/>
                <a:ext cx="197015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tr-TR" sz="2000" b="1" dirty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Sosyal Bilimler </a:t>
                </a:r>
              </a:p>
              <a:p>
                <a:pPr>
                  <a:lnSpc>
                    <a:spcPct val="120000"/>
                  </a:lnSpc>
                </a:pPr>
                <a:r>
                  <a:rPr lang="tr-TR" sz="2000" b="1" dirty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Liseleri</a:t>
                </a:r>
                <a:endParaRPr lang="en-US" sz="2000" b="1" dirty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endParaRPr>
              </a:p>
            </p:txBody>
          </p:sp>
        </p:grpSp>
        <p:sp>
          <p:nvSpPr>
            <p:cNvPr id="12" name="Dikdörtgen 11"/>
            <p:cNvSpPr/>
            <p:nvPr/>
          </p:nvSpPr>
          <p:spPr>
            <a:xfrm>
              <a:off x="4766840" y="3140968"/>
              <a:ext cx="393056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>
                  <a:solidFill>
                    <a:schemeClr val="bg1"/>
                  </a:solidFill>
                </a:rPr>
                <a:t>2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 25"/>
          <p:cNvGrpSpPr/>
          <p:nvPr/>
        </p:nvGrpSpPr>
        <p:grpSpPr>
          <a:xfrm>
            <a:off x="7795576" y="1592595"/>
            <a:ext cx="3002814" cy="1891440"/>
            <a:chOff x="7644406" y="2492896"/>
            <a:chExt cx="3002814" cy="1891440"/>
          </a:xfrm>
        </p:grpSpPr>
        <p:grpSp>
          <p:nvGrpSpPr>
            <p:cNvPr id="15" name="Group 14"/>
            <p:cNvGrpSpPr/>
            <p:nvPr/>
          </p:nvGrpSpPr>
          <p:grpSpPr>
            <a:xfrm>
              <a:off x="7644406" y="2492896"/>
              <a:ext cx="3002814" cy="1891440"/>
              <a:chOff x="7892712" y="2603321"/>
              <a:chExt cx="3002814" cy="1891440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8433663" y="2603321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4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892712" y="3008089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9008602" y="3085689"/>
                <a:ext cx="1212191" cy="79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tr-TR" sz="2000" b="1" dirty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Anadolu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tr-TR" sz="2000" b="1" dirty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Liseleri</a:t>
                </a:r>
                <a:endParaRPr lang="en-US" sz="2000" b="1" dirty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endParaRPr>
              </a:p>
            </p:txBody>
          </p:sp>
        </p:grpSp>
        <p:sp>
          <p:nvSpPr>
            <p:cNvPr id="22" name="Dikdörtgen 21"/>
            <p:cNvSpPr/>
            <p:nvPr/>
          </p:nvSpPr>
          <p:spPr>
            <a:xfrm>
              <a:off x="7988829" y="3212976"/>
              <a:ext cx="393057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>
                  <a:solidFill>
                    <a:schemeClr val="bg1"/>
                  </a:solidFill>
                </a:rPr>
                <a:t>3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">
            <a:extLst>
              <a:ext uri="{FF2B5EF4-FFF2-40B4-BE49-F238E27FC236}">
                <a16:creationId xmlns:a16="http://schemas.microsoft.com/office/drawing/2014/main" id="{67986F8B-99B8-44A7-A094-97DDB2B5F405}"/>
              </a:ext>
            </a:extLst>
          </p:cNvPr>
          <p:cNvGrpSpPr/>
          <p:nvPr/>
        </p:nvGrpSpPr>
        <p:grpSpPr>
          <a:xfrm>
            <a:off x="6167088" y="3886936"/>
            <a:ext cx="3002814" cy="1891440"/>
            <a:chOff x="1591778" y="2603321"/>
            <a:chExt cx="3002814" cy="1891440"/>
          </a:xfrm>
        </p:grpSpPr>
        <p:sp>
          <p:nvSpPr>
            <p:cNvPr id="27" name="Freeform 3">
              <a:extLst>
                <a:ext uri="{FF2B5EF4-FFF2-40B4-BE49-F238E27FC236}">
                  <a16:creationId xmlns:a16="http://schemas.microsoft.com/office/drawing/2014/main" id="{36E33373-EDD8-4AF8-914B-65E7936E1069}"/>
                </a:ext>
              </a:extLst>
            </p:cNvPr>
            <p:cNvSpPr/>
            <p:nvPr/>
          </p:nvSpPr>
          <p:spPr>
            <a:xfrm>
              <a:off x="2132729" y="2603321"/>
              <a:ext cx="2461863" cy="1891440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chemeClr val="accent3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</p:txBody>
        </p:sp>
        <p:sp>
          <p:nvSpPr>
            <p:cNvPr id="28" name="Freeform 4">
              <a:extLst>
                <a:ext uri="{FF2B5EF4-FFF2-40B4-BE49-F238E27FC236}">
                  <a16:creationId xmlns:a16="http://schemas.microsoft.com/office/drawing/2014/main" id="{A1BAFAA8-BC8D-4733-950D-54E099EFD50F}"/>
                </a:ext>
              </a:extLst>
            </p:cNvPr>
            <p:cNvSpPr/>
            <p:nvPr/>
          </p:nvSpPr>
          <p:spPr>
            <a:xfrm>
              <a:off x="1591778" y="3008089"/>
              <a:ext cx="1081904" cy="1081904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679" tIns="168679" rIns="168679" bIns="1686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>
                  <a:solidFill>
                    <a:schemeClr val="bg1"/>
                  </a:solidFill>
                </a:rPr>
                <a:t>5</a:t>
              </a:r>
              <a:endParaRPr lang="en-US" sz="32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6">
              <a:extLst>
                <a:ext uri="{FF2B5EF4-FFF2-40B4-BE49-F238E27FC236}">
                  <a16:creationId xmlns:a16="http://schemas.microsoft.com/office/drawing/2014/main" id="{25903008-91E7-425F-9924-8B4333E2BFFA}"/>
                </a:ext>
              </a:extLst>
            </p:cNvPr>
            <p:cNvSpPr/>
            <p:nvPr/>
          </p:nvSpPr>
          <p:spPr>
            <a:xfrm>
              <a:off x="2595551" y="3030985"/>
              <a:ext cx="1740605" cy="10590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tr-TR" b="1" dirty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Proje Anadolu</a:t>
              </a:r>
            </a:p>
            <a:p>
              <a:pPr>
                <a:lnSpc>
                  <a:spcPct val="120000"/>
                </a:lnSpc>
              </a:pPr>
              <a:r>
                <a:rPr lang="tr-TR" b="1" dirty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İmam Hatip</a:t>
              </a:r>
            </a:p>
            <a:p>
              <a:pPr>
                <a:lnSpc>
                  <a:spcPct val="120000"/>
                </a:lnSpc>
              </a:pPr>
              <a:r>
                <a:rPr lang="tr-TR" b="1" dirty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Liseleri</a:t>
              </a:r>
              <a:endParaRPr lang="en-US" b="1" dirty="0">
                <a:solidFill>
                  <a:schemeClr val="bg1"/>
                </a:solidFill>
                <a:latin typeface="+mj-lt"/>
                <a:ea typeface="Roboto Light" panose="02000000000000000000" pitchFamily="2" charset="0"/>
                <a:cs typeface="Oswald Regular"/>
              </a:endParaRPr>
            </a:p>
          </p:txBody>
        </p:sp>
        <p:sp>
          <p:nvSpPr>
            <p:cNvPr id="30" name="Rectangle 7">
              <a:extLst>
                <a:ext uri="{FF2B5EF4-FFF2-40B4-BE49-F238E27FC236}">
                  <a16:creationId xmlns:a16="http://schemas.microsoft.com/office/drawing/2014/main" id="{CB76C3F9-782D-4AE8-978D-E0EE021847EB}"/>
                </a:ext>
              </a:extLst>
            </p:cNvPr>
            <p:cNvSpPr/>
            <p:nvPr/>
          </p:nvSpPr>
          <p:spPr>
            <a:xfrm>
              <a:off x="2673680" y="3373595"/>
              <a:ext cx="155783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up 30">
            <a:extLst>
              <a:ext uri="{FF2B5EF4-FFF2-40B4-BE49-F238E27FC236}">
                <a16:creationId xmlns:a16="http://schemas.microsoft.com/office/drawing/2014/main" id="{8E0DF036-5B55-412C-BE20-EEC3E4FBACE4}"/>
              </a:ext>
            </a:extLst>
          </p:cNvPr>
          <p:cNvGrpSpPr/>
          <p:nvPr/>
        </p:nvGrpSpPr>
        <p:grpSpPr>
          <a:xfrm>
            <a:off x="2335968" y="3829428"/>
            <a:ext cx="3213764" cy="1891440"/>
            <a:chOff x="4429091" y="2492896"/>
            <a:chExt cx="3213764" cy="1891440"/>
          </a:xfrm>
        </p:grpSpPr>
        <p:grpSp>
          <p:nvGrpSpPr>
            <p:cNvPr id="32" name="Grup 31">
              <a:extLst>
                <a:ext uri="{FF2B5EF4-FFF2-40B4-BE49-F238E27FC236}">
                  <a16:creationId xmlns:a16="http://schemas.microsoft.com/office/drawing/2014/main" id="{FB7FC878-2F5E-44A2-8649-092E1DA4704E}"/>
                </a:ext>
              </a:extLst>
            </p:cNvPr>
            <p:cNvGrpSpPr/>
            <p:nvPr/>
          </p:nvGrpSpPr>
          <p:grpSpPr>
            <a:xfrm>
              <a:off x="4429091" y="2492896"/>
              <a:ext cx="3213764" cy="1891440"/>
              <a:chOff x="4429091" y="2492896"/>
              <a:chExt cx="3213764" cy="1891440"/>
            </a:xfrm>
          </p:grpSpPr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31CB8F1E-E81D-478E-9963-6CC742438A8D}"/>
                  </a:ext>
                </a:extLst>
              </p:cNvPr>
              <p:cNvSpPr/>
              <p:nvPr/>
            </p:nvSpPr>
            <p:spPr>
              <a:xfrm>
                <a:off x="5036265" y="2492896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2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</p:txBody>
          </p:sp>
          <p:sp>
            <p:nvSpPr>
              <p:cNvPr id="35" name="Freeform 10">
                <a:extLst>
                  <a:ext uri="{FF2B5EF4-FFF2-40B4-BE49-F238E27FC236}">
                    <a16:creationId xmlns:a16="http://schemas.microsoft.com/office/drawing/2014/main" id="{5BD0D650-54FB-4245-A0BF-A83B0C137FC4}"/>
                  </a:ext>
                </a:extLst>
              </p:cNvPr>
              <p:cNvSpPr/>
              <p:nvPr/>
            </p:nvSpPr>
            <p:spPr>
              <a:xfrm>
                <a:off x="4429091" y="2849841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 dirty="0"/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id="{15D1DBEA-73A6-4710-9BC0-83F9CDB9E557}"/>
                  </a:ext>
                </a:extLst>
              </p:cNvPr>
              <p:cNvSpPr/>
              <p:nvPr/>
            </p:nvSpPr>
            <p:spPr>
              <a:xfrm>
                <a:off x="5436802" y="2828283"/>
                <a:ext cx="2206053" cy="1175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tr-TR" sz="2000" b="1" dirty="0">
                    <a:solidFill>
                      <a:schemeClr val="bg1"/>
                    </a:solidFill>
                  </a:rPr>
                  <a:t>Mesleki</a:t>
                </a:r>
                <a:r>
                  <a:rPr lang="tr-TR" sz="2000" b="1" baseline="0" dirty="0">
                    <a:solidFill>
                      <a:schemeClr val="bg1"/>
                    </a:solidFill>
                  </a:rPr>
                  <a:t> ve Teknik</a:t>
                </a:r>
              </a:p>
              <a:p>
                <a:pPr>
                  <a:lnSpc>
                    <a:spcPct val="120000"/>
                  </a:lnSpc>
                </a:pPr>
                <a:r>
                  <a:rPr lang="tr-TR" sz="2000" b="1" baseline="0" dirty="0">
                    <a:solidFill>
                      <a:schemeClr val="bg1"/>
                    </a:solidFill>
                  </a:rPr>
                  <a:t>Anadolu Liselerinin</a:t>
                </a:r>
              </a:p>
              <a:p>
                <a:pPr>
                  <a:lnSpc>
                    <a:spcPct val="120000"/>
                  </a:lnSpc>
                </a:pPr>
                <a:r>
                  <a:rPr lang="tr-TR" sz="2000" b="1" baseline="0" dirty="0">
                    <a:solidFill>
                      <a:schemeClr val="bg1"/>
                    </a:solidFill>
                  </a:rPr>
                  <a:t>bazı bölümleri</a:t>
                </a:r>
                <a:endParaRPr lang="tr-TR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3" name="Dikdörtgen 32">
              <a:extLst>
                <a:ext uri="{FF2B5EF4-FFF2-40B4-BE49-F238E27FC236}">
                  <a16:creationId xmlns:a16="http://schemas.microsoft.com/office/drawing/2014/main" id="{24896085-B2D3-42AC-8FE4-A2B95EB4B04E}"/>
                </a:ext>
              </a:extLst>
            </p:cNvPr>
            <p:cNvSpPr/>
            <p:nvPr/>
          </p:nvSpPr>
          <p:spPr>
            <a:xfrm>
              <a:off x="4660731" y="3092924"/>
              <a:ext cx="576064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>
                  <a:solidFill>
                    <a:schemeClr val="bg1"/>
                  </a:solidFill>
                </a:rPr>
                <a:t>4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02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ve YERLEŞTİME TAKVİMİ</a:t>
            </a:r>
            <a:b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vi-VN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474" y="4113519"/>
            <a:ext cx="1137246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oup 4"/>
          <p:cNvGrpSpPr/>
          <p:nvPr/>
        </p:nvGrpSpPr>
        <p:grpSpPr>
          <a:xfrm>
            <a:off x="1490280" y="3798727"/>
            <a:ext cx="646764" cy="648072"/>
            <a:chOff x="2495600" y="3102417"/>
            <a:chExt cx="646764" cy="648072"/>
          </a:xfrm>
        </p:grpSpPr>
        <p:grpSp>
          <p:nvGrpSpPr>
            <p:cNvPr id="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30328" y="3798727"/>
            <a:ext cx="646764" cy="648072"/>
            <a:chOff x="2495600" y="3102417"/>
            <a:chExt cx="646764" cy="648072"/>
          </a:xfrm>
        </p:grpSpPr>
        <p:grpSp>
          <p:nvGrpSpPr>
            <p:cNvPr id="1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09562" y="3787396"/>
            <a:ext cx="646764" cy="648072"/>
            <a:chOff x="2495600" y="3102417"/>
            <a:chExt cx="646764" cy="648072"/>
          </a:xfrm>
        </p:grpSpPr>
        <p:grpSp>
          <p:nvGrpSpPr>
            <p:cNvPr id="1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120137" y="3776019"/>
            <a:ext cx="646764" cy="648072"/>
            <a:chOff x="2495600" y="3102417"/>
            <a:chExt cx="646764" cy="648072"/>
          </a:xfrm>
        </p:grpSpPr>
        <p:grpSp>
          <p:nvGrpSpPr>
            <p:cNvPr id="2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2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881026" y="1862618"/>
            <a:ext cx="1841914" cy="1494573"/>
            <a:chOff x="881026" y="1862618"/>
            <a:chExt cx="1841914" cy="1494573"/>
          </a:xfrm>
        </p:grpSpPr>
        <p:sp>
          <p:nvSpPr>
            <p:cNvPr id="25" name="Teardrop 24"/>
            <p:cNvSpPr/>
            <p:nvPr/>
          </p:nvSpPr>
          <p:spPr>
            <a:xfrm rot="8228570">
              <a:off x="1105685" y="1862618"/>
              <a:ext cx="1432929" cy="149457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81026" y="2285992"/>
              <a:ext cx="1841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Nisan</a:t>
              </a:r>
            </a:p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2024</a:t>
              </a:r>
            </a:p>
          </p:txBody>
        </p:sp>
      </p:grpSp>
      <p:grpSp>
        <p:nvGrpSpPr>
          <p:cNvPr id="43" name="Grup 42"/>
          <p:cNvGrpSpPr/>
          <p:nvPr/>
        </p:nvGrpSpPr>
        <p:grpSpPr>
          <a:xfrm>
            <a:off x="3854845" y="1877374"/>
            <a:ext cx="1482971" cy="1541003"/>
            <a:chOff x="3854845" y="1877374"/>
            <a:chExt cx="1482971" cy="1541003"/>
          </a:xfrm>
        </p:grpSpPr>
        <p:sp>
          <p:nvSpPr>
            <p:cNvPr id="26" name="Teardrop 25"/>
            <p:cNvSpPr/>
            <p:nvPr/>
          </p:nvSpPr>
          <p:spPr>
            <a:xfrm rot="8228570">
              <a:off x="3854845" y="1877374"/>
              <a:ext cx="1482971" cy="154100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05658" y="2132856"/>
              <a:ext cx="137217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2 Haziran</a:t>
              </a:r>
            </a:p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2024</a:t>
              </a:r>
            </a:p>
            <a:p>
              <a:pPr algn="ctr"/>
              <a:r>
                <a:rPr lang="tr-TR" sz="24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Pazar</a:t>
              </a:r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6667504" y="1875623"/>
            <a:ext cx="1643075" cy="1534225"/>
            <a:chOff x="6667504" y="1875623"/>
            <a:chExt cx="1643075" cy="1534225"/>
          </a:xfrm>
        </p:grpSpPr>
        <p:sp>
          <p:nvSpPr>
            <p:cNvPr id="27" name="Teardrop 26"/>
            <p:cNvSpPr/>
            <p:nvPr/>
          </p:nvSpPr>
          <p:spPr>
            <a:xfrm rot="8228570">
              <a:off x="6703836" y="1875623"/>
              <a:ext cx="1496062" cy="1534225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667504" y="2214555"/>
              <a:ext cx="1643075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3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Haziran Sonu</a:t>
              </a:r>
            </a:p>
            <a:p>
              <a:pPr algn="ctr"/>
              <a:r>
                <a:rPr lang="tr-TR" sz="23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2024 </a:t>
              </a:r>
            </a:p>
          </p:txBody>
        </p:sp>
      </p:grpSp>
      <p:grpSp>
        <p:nvGrpSpPr>
          <p:cNvPr id="45" name="Grup 44"/>
          <p:cNvGrpSpPr/>
          <p:nvPr/>
        </p:nvGrpSpPr>
        <p:grpSpPr>
          <a:xfrm>
            <a:off x="9739512" y="1950688"/>
            <a:ext cx="1390641" cy="1473212"/>
            <a:chOff x="9739512" y="1950688"/>
            <a:chExt cx="1390641" cy="1473212"/>
          </a:xfrm>
        </p:grpSpPr>
        <p:sp>
          <p:nvSpPr>
            <p:cNvPr id="28" name="Teardrop 27"/>
            <p:cNvSpPr/>
            <p:nvPr/>
          </p:nvSpPr>
          <p:spPr>
            <a:xfrm rot="8228570">
              <a:off x="9739512" y="1950688"/>
              <a:ext cx="1390641" cy="1473212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810776" y="2143116"/>
              <a:ext cx="125290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Temmuz</a:t>
              </a:r>
            </a:p>
            <a:p>
              <a:pPr algn="ctr"/>
              <a:r>
                <a:rPr lang="tr-TR" sz="2200" b="1" dirty="0">
                  <a:solidFill>
                    <a:srgbClr val="424242"/>
                  </a:solidFill>
                  <a:cs typeface="Arial" panose="020B0604020202020204" pitchFamily="34" charset="0"/>
                </a:rPr>
                <a:t>Ayının İlk Haftası</a:t>
              </a:r>
              <a:endParaRPr lang="vi-VN" sz="2200" b="1" dirty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83432" y="4573353"/>
            <a:ext cx="173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Sınav Başvurular</a:t>
            </a:r>
            <a:r>
              <a:rPr lang="tr-T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ı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91744" y="4576370"/>
            <a:ext cx="153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Sınav Tarihi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00056" y="4576370"/>
            <a:ext cx="1973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Sınav Sonucunun Açıklanması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840416" y="4573353"/>
            <a:ext cx="1418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4">
                    <a:lumMod val="75000"/>
                  </a:schemeClr>
                </a:solidFill>
              </a:rPr>
              <a:t>Tercih İşlemleri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82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 SAYISI ve SINAV SÜRESİ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0" name="Grup 19"/>
          <p:cNvGrpSpPr/>
          <p:nvPr/>
        </p:nvGrpSpPr>
        <p:grpSpPr>
          <a:xfrm>
            <a:off x="6888088" y="1700808"/>
            <a:ext cx="3147406" cy="3800370"/>
            <a:chOff x="6888088" y="1700808"/>
            <a:chExt cx="3147406" cy="3800370"/>
          </a:xfrm>
        </p:grpSpPr>
        <p:sp>
          <p:nvSpPr>
            <p:cNvPr id="48" name="Rectangle 47"/>
            <p:cNvSpPr/>
            <p:nvPr/>
          </p:nvSpPr>
          <p:spPr>
            <a:xfrm>
              <a:off x="7248128" y="4793292"/>
              <a:ext cx="278736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Soru Sayısı</a:t>
              </a:r>
              <a:endPara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888088" y="1700808"/>
              <a:ext cx="3147406" cy="3023579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174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3" name="Grup 12"/>
          <p:cNvGrpSpPr/>
          <p:nvPr/>
        </p:nvGrpSpPr>
        <p:grpSpPr>
          <a:xfrm>
            <a:off x="551384" y="1769713"/>
            <a:ext cx="3153516" cy="3789764"/>
            <a:chOff x="551384" y="1769713"/>
            <a:chExt cx="3153516" cy="3789764"/>
          </a:xfrm>
        </p:grpSpPr>
        <p:sp>
          <p:nvSpPr>
            <p:cNvPr id="17" name="Rectangle 16"/>
            <p:cNvSpPr/>
            <p:nvPr/>
          </p:nvSpPr>
          <p:spPr>
            <a:xfrm>
              <a:off x="557718" y="4913146"/>
              <a:ext cx="27626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600" b="1" dirty="0">
                  <a:solidFill>
                    <a:srgbClr val="18CAC2"/>
                  </a:solidFill>
                  <a:latin typeface="+mj-lt"/>
                </a:rPr>
                <a:t>Sınav Süresi</a:t>
              </a:r>
              <a:endParaRPr lang="en-US" sz="3600" b="1" dirty="0">
                <a:solidFill>
                  <a:srgbClr val="18CAC2"/>
                </a:solidFill>
                <a:latin typeface="+mj-lt"/>
              </a:endParaRPr>
            </a:p>
          </p:txBody>
        </p:sp>
        <p:pic>
          <p:nvPicPr>
            <p:cNvPr id="1026" name="Picture 2" descr="C:\Users\win7\Desktop\alarm-1673577_960_72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384" y="1769713"/>
              <a:ext cx="3153516" cy="3153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Oval 11"/>
          <p:cNvSpPr/>
          <p:nvPr/>
        </p:nvSpPr>
        <p:spPr>
          <a:xfrm>
            <a:off x="3503712" y="4477007"/>
            <a:ext cx="1584176" cy="14722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chemeClr val="bg1"/>
                </a:solidFill>
              </a:rPr>
              <a:t>155 </a:t>
            </a:r>
            <a:r>
              <a:rPr lang="tr-TR" sz="2000" b="1" dirty="0">
                <a:solidFill>
                  <a:schemeClr val="bg1"/>
                </a:solidFill>
              </a:rPr>
              <a:t>dk</a:t>
            </a:r>
            <a:r>
              <a:rPr lang="tr-TR" sz="11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0" name="Oval 59"/>
          <p:cNvSpPr/>
          <p:nvPr/>
        </p:nvSpPr>
        <p:spPr>
          <a:xfrm>
            <a:off x="10200456" y="4411099"/>
            <a:ext cx="1584176" cy="147227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chemeClr val="bg1"/>
                </a:solidFill>
              </a:rPr>
              <a:t>90 </a:t>
            </a:r>
            <a:endParaRPr lang="tr-T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7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65365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HANGİ DERSTEN KAÇ SORU ÇIKACAK?</a:t>
            </a:r>
            <a:br>
              <a:rPr lang="vi-VN" dirty="0"/>
            </a:br>
            <a:endParaRPr lang="vi-VN" dirty="0"/>
          </a:p>
        </p:txBody>
      </p:sp>
      <p:grpSp>
        <p:nvGrpSpPr>
          <p:cNvPr id="4" name="Group 3"/>
          <p:cNvGrpSpPr/>
          <p:nvPr/>
        </p:nvGrpSpPr>
        <p:grpSpPr>
          <a:xfrm>
            <a:off x="2999656" y="2420888"/>
            <a:ext cx="1512168" cy="1515226"/>
            <a:chOff x="3692576" y="1742634"/>
            <a:chExt cx="2790379" cy="2796023"/>
          </a:xfrm>
        </p:grpSpPr>
        <p:grpSp>
          <p:nvGrpSpPr>
            <p:cNvPr id="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44991" y="3962607"/>
            <a:ext cx="1512168" cy="1515226"/>
            <a:chOff x="3692576" y="1742634"/>
            <a:chExt cx="2790379" cy="2796023"/>
          </a:xfrm>
        </p:grpSpPr>
        <p:grpSp>
          <p:nvGrpSpPr>
            <p:cNvPr id="1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384" y="3989100"/>
            <a:ext cx="1512168" cy="1515226"/>
            <a:chOff x="3692576" y="1742634"/>
            <a:chExt cx="2790379" cy="2796023"/>
          </a:xfrm>
        </p:grpSpPr>
        <p:grpSp>
          <p:nvGrpSpPr>
            <p:cNvPr id="1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28542" y="3968114"/>
            <a:ext cx="1512168" cy="1515226"/>
            <a:chOff x="3692576" y="1742634"/>
            <a:chExt cx="2790379" cy="2796023"/>
          </a:xfrm>
        </p:grpSpPr>
        <p:grpSp>
          <p:nvGrpSpPr>
            <p:cNvPr id="2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74334" y="2447381"/>
            <a:ext cx="1512168" cy="1515226"/>
            <a:chOff x="3692576" y="1742634"/>
            <a:chExt cx="2790379" cy="2796023"/>
          </a:xfrm>
        </p:grpSpPr>
        <p:grpSp>
          <p:nvGrpSpPr>
            <p:cNvPr id="2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18176" y="2420888"/>
            <a:ext cx="1512168" cy="1515226"/>
            <a:chOff x="3692576" y="1742634"/>
            <a:chExt cx="2790379" cy="2796023"/>
          </a:xfrm>
        </p:grpSpPr>
        <p:grpSp>
          <p:nvGrpSpPr>
            <p:cNvPr id="3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3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3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34" name="Straight Connector 33"/>
          <p:cNvCxnSpPr>
            <a:stCxn id="13" idx="5"/>
            <a:endCxn id="8" idx="1"/>
          </p:cNvCxnSpPr>
          <p:nvPr/>
        </p:nvCxnSpPr>
        <p:spPr>
          <a:xfrm flipV="1">
            <a:off x="2661543" y="3678638"/>
            <a:ext cx="547789" cy="54144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79996" y="3755868"/>
            <a:ext cx="502086" cy="44479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1"/>
          </p:cNvCxnSpPr>
          <p:nvPr/>
        </p:nvCxnSpPr>
        <p:spPr>
          <a:xfrm flipH="1">
            <a:off x="5810280" y="3678638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977249" y="3713870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425475" y="3724556"/>
            <a:ext cx="512766" cy="45155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53250" y="425855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0791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643" y="425775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643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6079" y="421134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89622" y="27513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44557" y="4606004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Türkçe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95529" y="3090446"/>
            <a:ext cx="1111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chemeClr val="bg1"/>
                </a:solidFill>
              </a:rPr>
              <a:t>Matematik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40155" y="3067032"/>
            <a:ext cx="1122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chemeClr val="bg1"/>
                </a:solidFill>
              </a:rPr>
              <a:t>İ</a:t>
            </a:r>
            <a:r>
              <a:rPr lang="tr-TR" sz="2000" b="1" dirty="0">
                <a:solidFill>
                  <a:schemeClr val="bg1"/>
                </a:solidFill>
              </a:rPr>
              <a:t>n</a:t>
            </a:r>
            <a:r>
              <a:rPr lang="tr-TR" b="1" dirty="0">
                <a:solidFill>
                  <a:schemeClr val="bg1"/>
                </a:solidFill>
              </a:rPr>
              <a:t>kılap  T</a:t>
            </a:r>
            <a:r>
              <a:rPr lang="tr-TR" sz="1600" b="1" dirty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538188" y="3172906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Din K.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2025" y="4605208"/>
            <a:ext cx="1094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Fen ve T</a:t>
            </a:r>
            <a:r>
              <a:rPr lang="tr-TR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44497" y="4581128"/>
            <a:ext cx="109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Yabancı Dil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2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TESTLERİN KATSAYILARI?</a:t>
            </a:r>
            <a:br>
              <a:rPr lang="en-US" dirty="0"/>
            </a:br>
            <a:endParaRPr lang="vi-VN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335360" y="2204864"/>
            <a:ext cx="5040560" cy="648072"/>
          </a:xfrm>
          <a:prstGeom prst="flowChartAlternateProcess">
            <a:avLst/>
          </a:prstGeom>
          <a:solidFill>
            <a:srgbClr val="E6A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TÜRKÇE</a:t>
            </a:r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335360" y="3356992"/>
            <a:ext cx="5040560" cy="64807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MATEMATİK</a:t>
            </a: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407368" y="4509120"/>
            <a:ext cx="5040560" cy="648072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FEN VE TEKNOLOJİ</a:t>
            </a: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6744072" y="2276872"/>
            <a:ext cx="3456384" cy="64807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İNKILÂP TARİHİ</a:t>
            </a: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6744072" y="3356992"/>
            <a:ext cx="3456384" cy="6480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DİN KÜLTÜRÜ</a:t>
            </a:r>
          </a:p>
        </p:txBody>
      </p:sp>
      <p:sp>
        <p:nvSpPr>
          <p:cNvPr id="21" name="20 Akış Çizelgesi: Öteki İşlem"/>
          <p:cNvSpPr/>
          <p:nvPr/>
        </p:nvSpPr>
        <p:spPr>
          <a:xfrm>
            <a:off x="6744072" y="4581128"/>
            <a:ext cx="3528392" cy="64807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YABANCI DİL</a:t>
            </a:r>
          </a:p>
        </p:txBody>
      </p:sp>
      <p:sp>
        <p:nvSpPr>
          <p:cNvPr id="22" name="21 Oval"/>
          <p:cNvSpPr/>
          <p:nvPr/>
        </p:nvSpPr>
        <p:spPr>
          <a:xfrm>
            <a:off x="4655840" y="2204864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</a:p>
        </p:txBody>
      </p:sp>
      <p:sp>
        <p:nvSpPr>
          <p:cNvPr id="23" name="22 Oval"/>
          <p:cNvSpPr/>
          <p:nvPr/>
        </p:nvSpPr>
        <p:spPr>
          <a:xfrm>
            <a:off x="4727848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</a:p>
        </p:txBody>
      </p:sp>
      <p:sp>
        <p:nvSpPr>
          <p:cNvPr id="24" name="23 Oval"/>
          <p:cNvSpPr/>
          <p:nvPr/>
        </p:nvSpPr>
        <p:spPr>
          <a:xfrm>
            <a:off x="4727848" y="4509120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</a:p>
        </p:txBody>
      </p:sp>
      <p:sp>
        <p:nvSpPr>
          <p:cNvPr id="25" name="24 Oval"/>
          <p:cNvSpPr/>
          <p:nvPr/>
        </p:nvSpPr>
        <p:spPr>
          <a:xfrm>
            <a:off x="9480376" y="227687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</a:p>
        </p:txBody>
      </p:sp>
      <p:sp>
        <p:nvSpPr>
          <p:cNvPr id="26" name="25 Oval"/>
          <p:cNvSpPr/>
          <p:nvPr/>
        </p:nvSpPr>
        <p:spPr>
          <a:xfrm>
            <a:off x="9480376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</a:p>
        </p:txBody>
      </p:sp>
      <p:sp>
        <p:nvSpPr>
          <p:cNvPr id="27" name="26 Oval"/>
          <p:cNvSpPr/>
          <p:nvPr/>
        </p:nvSpPr>
        <p:spPr>
          <a:xfrm>
            <a:off x="9552384" y="4581128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22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76673"/>
            <a:ext cx="121920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Sınav Soruları Hangi Sınıflardan Olacak?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55511" y="6525343"/>
            <a:ext cx="8304985" cy="720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Metin kutusu 48"/>
          <p:cNvSpPr txBox="1"/>
          <p:nvPr/>
        </p:nvSpPr>
        <p:spPr>
          <a:xfrm>
            <a:off x="2639616" y="2459504"/>
            <a:ext cx="5976664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/>
              <a:t>Öğrenciler sınavda 8. sınıfın tüm konularından sorumludur.</a:t>
            </a:r>
          </a:p>
        </p:txBody>
      </p:sp>
    </p:spTree>
    <p:extLst>
      <p:ext uri="{BB962C8B-B14F-4D97-AF65-F5344CB8AC3E}">
        <p14:creationId xmlns:p14="http://schemas.microsoft.com/office/powerpoint/2010/main" val="8859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du an thang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3293"/>
      </a:accent1>
      <a:accent2>
        <a:srgbClr val="58BBB4"/>
      </a:accent2>
      <a:accent3>
        <a:srgbClr val="FA1230"/>
      </a:accent3>
      <a:accent4>
        <a:srgbClr val="C2CB4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Robo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3788</TotalTime>
  <Words>708</Words>
  <Application>Microsoft Office PowerPoint</Application>
  <PresentationFormat>Geniş ekran</PresentationFormat>
  <Paragraphs>183</Paragraphs>
  <Slides>24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1" baseType="lpstr">
      <vt:lpstr>Arial</vt:lpstr>
      <vt:lpstr>Calibri</vt:lpstr>
      <vt:lpstr>Gautami</vt:lpstr>
      <vt:lpstr>Roboto</vt:lpstr>
      <vt:lpstr>Roboto Condensed</vt:lpstr>
      <vt:lpstr>Verdana</vt:lpstr>
      <vt:lpstr>Office Theme</vt:lpstr>
      <vt:lpstr>PowerPoint Sunusu</vt:lpstr>
      <vt:lpstr>                    LİSELERE YERLEŞTİRME NASIL YAPILACAK?</vt:lpstr>
      <vt:lpstr>PowerPoint Sunusu</vt:lpstr>
      <vt:lpstr>SINAVLA ÖĞRENCİ ALAN LİSELER HANGİLERİ?</vt:lpstr>
      <vt:lpstr>SINAV ve YERLEŞTİME TAKVİMİ </vt:lpstr>
      <vt:lpstr>SORU SAYISI ve SINAV SÜRESİ</vt:lpstr>
      <vt:lpstr>HANGİ DERSTEN KAÇ SORU ÇIKACAK? </vt:lpstr>
      <vt:lpstr>TESTLERİN KATSAYILARI? </vt:lpstr>
      <vt:lpstr>Sınav Soruları Hangi Sınıflardan Olacak?</vt:lpstr>
      <vt:lpstr>SORULAR NASIL OLACAK? </vt:lpstr>
      <vt:lpstr> SINAV KAÇ OTURUM OLACAK? </vt:lpstr>
      <vt:lpstr> SINAV SÜRESİ VE BAŞLAMA SAATİ? </vt:lpstr>
      <vt:lpstr>SINAV ZORUNLU MU? </vt:lpstr>
      <vt:lpstr>PowerPoint Sunusu</vt:lpstr>
      <vt:lpstr>YERLEŞTİRME</vt:lpstr>
      <vt:lpstr>PowerPoint Sunusu</vt:lpstr>
      <vt:lpstr>SINAVLA ÖĞRENCİ ALAN LİSELERE TERCİH İŞLEMLERİ </vt:lpstr>
      <vt:lpstr>YEREL YERLEŞTİRME NASIL OLACAK? </vt:lpstr>
      <vt:lpstr>YEREL YERLEŞTİRME NASIL OLACAK? </vt:lpstr>
      <vt:lpstr>YEREL YERLEŞTİRMEDE ÖNCELİK? </vt:lpstr>
      <vt:lpstr>MERKEZİ YERLEŞTİRME NASIL OLACAK? </vt:lpstr>
      <vt:lpstr>ÖZEL LİSELERE YERLEŞTİRME NASIL OLACAK? </vt:lpstr>
      <vt:lpstr>GÜZEL SANATLAR VE SPOR LİSELERİNE YERLEŞTİRME NASIL OLACAK?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Tien Dung</dc:creator>
  <cp:lastModifiedBy>730351et1</cp:lastModifiedBy>
  <cp:revision>311</cp:revision>
  <dcterms:created xsi:type="dcterms:W3CDTF">2014-09-22T14:05:42Z</dcterms:created>
  <dcterms:modified xsi:type="dcterms:W3CDTF">2024-02-27T06:52:20Z</dcterms:modified>
</cp:coreProperties>
</file>